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3" r:id="rId15"/>
    <p:sldId id="275" r:id="rId16"/>
    <p:sldId id="276" r:id="rId17"/>
    <p:sldId id="277" r:id="rId18"/>
    <p:sldId id="278" r:id="rId19"/>
    <p:sldId id="280" r:id="rId20"/>
    <p:sldId id="282" r:id="rId21"/>
    <p:sldId id="284" r:id="rId22"/>
    <p:sldId id="285" r:id="rId23"/>
    <p:sldId id="286" r:id="rId24"/>
    <p:sldId id="287" r:id="rId25"/>
    <p:sldId id="289" r:id="rId26"/>
    <p:sldId id="290" r:id="rId27"/>
    <p:sldId id="292" r:id="rId28"/>
    <p:sldId id="293" r:id="rId29"/>
    <p:sldId id="29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" panose="020B0604020202020204" charset="0"/>
      <p:regular r:id="rId36"/>
      <p:bold r:id="rId37"/>
      <p:italic r:id="rId38"/>
      <p:boldItalic r:id="rId39"/>
    </p:embeddedFont>
    <p:embeddedFont>
      <p:font typeface="HY견고딕" panose="0203060000010101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20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2983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b2528383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b2528383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b814e2e3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b814e2e3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b814e2e3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b814e2e3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b814e2e3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b814e2e3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b814e2e3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b814e2e3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c6f5718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c6f5718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b814e2e3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b814e2e3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b814e2e3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b814e2e3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b814e2e3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b814e2e3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b814e2e3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b814e2e3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b252838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b252838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b25283831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b25283831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b25283831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b25283831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b25283831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b25283831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b25283831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b25283831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3b25283831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3b25283831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b2528383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b2528383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b25283831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3b25283831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3b25283831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3b25283831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3b252838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3b252838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b2528383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3b2528383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b2528383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b2528383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b25283831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b25283831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b814e2e3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b814e2e3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b814e2e3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b814e2e3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b814e2e3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b814e2e3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b814e2e3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b814e2e3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b814e2e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b814e2e3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9144000" cy="52484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129" name="Google Shape;129;p13"/>
          <p:cNvSpPr txBox="1">
            <a:spLocks noGrp="1"/>
          </p:cNvSpPr>
          <p:nvPr>
            <p:ph type="ctrTitle" idx="4294967295"/>
          </p:nvPr>
        </p:nvSpPr>
        <p:spPr>
          <a:xfrm>
            <a:off x="304800" y="1008900"/>
            <a:ext cx="8520600" cy="30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부동산과 뉴스의 관계</a:t>
            </a:r>
            <a:br>
              <a:rPr lang="ko" sz="44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" sz="44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비교 및 시각화</a:t>
            </a:r>
            <a:endParaRPr sz="44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Relationship between Real Estate and News: A Comparative Analysis and Visualization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 dirty="0">
              <a:solidFill>
                <a:srgbClr val="000000"/>
              </a:solidFill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4294967295"/>
          </p:nvPr>
        </p:nvSpPr>
        <p:spPr>
          <a:xfrm>
            <a:off x="100" y="3539750"/>
            <a:ext cx="91440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 dirty="0"/>
              <a:t>3조 백인범, 서준원, 방다은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(1) 네이버 부동산 뉴스 결측치 처리</a:t>
            </a:r>
            <a:endParaRPr sz="1410"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36233"/>
            <a:ext cx="7505699" cy="152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0" y="3248025"/>
            <a:ext cx="52959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608083" y="2390052"/>
            <a:ext cx="245942" cy="781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 dirty="0"/>
              <a:t>2. 데이터 전처리</a:t>
            </a:r>
            <a:endParaRPr sz="141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(2) 단어 빈도수 특수기호 제거</a:t>
            </a:r>
            <a:endParaRPr sz="1410" dirty="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925" y="1314575"/>
            <a:ext cx="4974525" cy="349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67" y="2012863"/>
            <a:ext cx="1227916" cy="2798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(2) 단어 빈도수 특수기호 제거</a:t>
            </a:r>
            <a:endParaRPr sz="1410"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2127863"/>
            <a:ext cx="70675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(3) 월별 자료를 분기별로 변경</a:t>
            </a:r>
            <a:endParaRPr sz="141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75" y="1844275"/>
            <a:ext cx="4391025" cy="227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175" y="4177975"/>
            <a:ext cx="4364324" cy="4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(4) 지수 단위 통일</a:t>
            </a:r>
            <a:endParaRPr sz="1410"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770" y="1266800"/>
            <a:ext cx="4929674" cy="34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(5) 분기별 상승/하락 단어 빈도수 추출</a:t>
            </a:r>
            <a:endParaRPr sz="1410"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63" y="1862800"/>
            <a:ext cx="6520875" cy="2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(6) 계약 건별 자료를 구별 평균 가격으로 변경</a:t>
            </a:r>
            <a:endParaRPr sz="1410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25" y="2000325"/>
            <a:ext cx="8517949" cy="20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(6) 계약 건별 자료를 구별 평균 가격으로 변경</a:t>
            </a:r>
            <a:endParaRPr sz="1410"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19526"/>
            <a:ext cx="8523475" cy="22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514350" y="1114400"/>
            <a:ext cx="75057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2. 데이터 전처리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(6) 계약 건별 자료를 구별 평균 가격으로 변경</a:t>
            </a:r>
            <a:endParaRPr sz="1410"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31" y="1861000"/>
            <a:ext cx="8486775" cy="2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73" y="2623382"/>
            <a:ext cx="1810003" cy="21613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03" y="2623382"/>
            <a:ext cx="1800476" cy="2193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시각화</a:t>
            </a:r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1"/>
          </p:nvPr>
        </p:nvSpPr>
        <p:spPr>
          <a:xfrm>
            <a:off x="421000" y="10581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1. 기사 분석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  </a:t>
            </a:r>
            <a:endParaRPr sz="1400"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50" y="1397400"/>
            <a:ext cx="2755601" cy="16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350" y="1397400"/>
            <a:ext cx="2845250" cy="16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00" y="3073800"/>
            <a:ext cx="2991625" cy="16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975" y="3129125"/>
            <a:ext cx="2874450" cy="1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7225" y="3149004"/>
            <a:ext cx="2845251" cy="15148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2300250" y="1087550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  <a:cs typeface="Calibri"/>
                <a:sym typeface="Calibri"/>
              </a:rPr>
              <a:t>2018년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  <a:cs typeface="Calibri"/>
              <a:sym typeface="Calibri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6110250" y="1087550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  <a:cs typeface="Calibri"/>
                <a:sym typeface="Calibri"/>
              </a:rPr>
              <a:t>2019년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  <a:cs typeface="Calibri"/>
              <a:sym typeface="Calibri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1309650" y="4516550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Y견고딕" panose="02030600000101010101" pitchFamily="18" charset="-127"/>
                <a:ea typeface="HY견고딕" panose="02030600000101010101" pitchFamily="18" charset="-127"/>
                <a:cs typeface="Calibri"/>
                <a:sym typeface="Calibri"/>
              </a:rPr>
              <a:t>2020년</a:t>
            </a:r>
            <a:endParaRPr>
              <a:latin typeface="HY견고딕" panose="02030600000101010101" pitchFamily="18" charset="-127"/>
              <a:ea typeface="HY견고딕" panose="02030600000101010101" pitchFamily="18" charset="-127"/>
              <a:cs typeface="Calibri"/>
              <a:sym typeface="Calibri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4129050" y="4516550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Y견고딕" panose="02030600000101010101" pitchFamily="18" charset="-127"/>
                <a:ea typeface="HY견고딕" panose="02030600000101010101" pitchFamily="18" charset="-127"/>
                <a:cs typeface="Calibri"/>
                <a:sym typeface="Calibri"/>
              </a:rPr>
              <a:t>2021년</a:t>
            </a:r>
            <a:endParaRPr>
              <a:latin typeface="HY견고딕" panose="02030600000101010101" pitchFamily="18" charset="-127"/>
              <a:ea typeface="HY견고딕" panose="02030600000101010101" pitchFamily="18" charset="-127"/>
              <a:cs typeface="Calibri"/>
              <a:sym typeface="Calibri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7024650" y="4516550"/>
            <a:ext cx="8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Y견고딕" panose="02030600000101010101" pitchFamily="18" charset="-127"/>
                <a:ea typeface="HY견고딕" panose="02030600000101010101" pitchFamily="18" charset="-127"/>
                <a:cs typeface="Calibri"/>
                <a:sym typeface="Calibri"/>
              </a:rPr>
              <a:t>2022년</a:t>
            </a:r>
            <a:endParaRPr>
              <a:latin typeface="HY견고딕" panose="02030600000101010101" pitchFamily="18" charset="-127"/>
              <a:ea typeface="HY견고딕" panose="02030600000101010101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25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b="1">
                <a:solidFill>
                  <a:srgbClr val="000000"/>
                </a:solidFill>
              </a:rPr>
              <a:t>목차</a:t>
            </a:r>
            <a:endParaRPr sz="4200" b="1">
              <a:solidFill>
                <a:srgbClr val="000000"/>
              </a:solidFill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2007550"/>
            <a:ext cx="7505700" cy="24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주제 선정 이유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데이터 수집 및 전처리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데이터 시각화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결론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소감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참고문헌</a:t>
            </a:r>
            <a:endParaRPr sz="1500" b="1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 b="1"/>
              <a:t>질의응답</a:t>
            </a:r>
            <a:endParaRPr sz="15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19150" y="7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시각화</a:t>
            </a:r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body" idx="1"/>
          </p:nvPr>
        </p:nvSpPr>
        <p:spPr>
          <a:xfrm>
            <a:off x="421000" y="5247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2. 지수 간 연관성</a:t>
            </a: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  </a:t>
            </a:r>
            <a:endParaRPr sz="1400"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150" y="2345275"/>
            <a:ext cx="2946025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50" y="903425"/>
            <a:ext cx="2693650" cy="25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7375" y="893025"/>
            <a:ext cx="2904701" cy="26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/>
          <p:nvPr/>
        </p:nvSpPr>
        <p:spPr>
          <a:xfrm>
            <a:off x="2998200" y="2345275"/>
            <a:ext cx="3039000" cy="240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925" y="1299825"/>
            <a:ext cx="6803151" cy="35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시각화</a:t>
            </a:r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1"/>
          </p:nvPr>
        </p:nvSpPr>
        <p:spPr>
          <a:xfrm>
            <a:off x="421000" y="9819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2. 지수 간 연관성</a:t>
            </a: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  </a:t>
            </a:r>
            <a:endParaRPr sz="1400"/>
          </a:p>
        </p:txBody>
      </p:sp>
      <p:sp>
        <p:nvSpPr>
          <p:cNvPr id="334" name="Google Shape;334;p41"/>
          <p:cNvSpPr/>
          <p:nvPr/>
        </p:nvSpPr>
        <p:spPr>
          <a:xfrm rot="-1912576">
            <a:off x="3949668" y="3567748"/>
            <a:ext cx="1763915" cy="1018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819150" y="83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시각화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body" idx="1"/>
          </p:nvPr>
        </p:nvSpPr>
        <p:spPr>
          <a:xfrm>
            <a:off x="421000" y="6771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3. 지수와 기사의 연관성</a:t>
            </a: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b="1"/>
              <a:t>  </a:t>
            </a:r>
            <a:endParaRPr sz="1400" b="1"/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93" y="1107688"/>
            <a:ext cx="8680634" cy="381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>
            <a:spLocks noGrp="1"/>
          </p:cNvSpPr>
          <p:nvPr>
            <p:ph type="title"/>
          </p:nvPr>
        </p:nvSpPr>
        <p:spPr>
          <a:xfrm>
            <a:off x="819150" y="83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시각화</a:t>
            </a: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body" idx="1"/>
          </p:nvPr>
        </p:nvSpPr>
        <p:spPr>
          <a:xfrm>
            <a:off x="421000" y="6771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3. 지수와 기사의 연관성</a:t>
            </a: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b="1"/>
              <a:t>  </a:t>
            </a:r>
            <a:endParaRPr sz="1400" b="1"/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0" y="1101968"/>
            <a:ext cx="8693576" cy="381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title"/>
          </p:nvPr>
        </p:nvSpPr>
        <p:spPr>
          <a:xfrm>
            <a:off x="819150" y="83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시각화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421000" y="6771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4. 구별 평균 가격</a:t>
            </a: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b="1"/>
              <a:t>  </a:t>
            </a:r>
            <a:endParaRPr sz="14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90" y="814069"/>
            <a:ext cx="4324820" cy="3921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</a:t>
            </a:r>
            <a:endParaRPr/>
          </a:p>
        </p:txBody>
      </p:sp>
      <p:sp>
        <p:nvSpPr>
          <p:cNvPr id="367" name="Google Shape;367;p46"/>
          <p:cNvSpPr txBox="1">
            <a:spLocks noGrp="1"/>
          </p:cNvSpPr>
          <p:nvPr>
            <p:ph type="body" idx="1"/>
          </p:nvPr>
        </p:nvSpPr>
        <p:spPr>
          <a:xfrm>
            <a:off x="684725" y="1990725"/>
            <a:ext cx="7760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1. 기사는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2년</a:t>
            </a:r>
            <a:r>
              <a:rPr lang="ko" sz="1400" dirty="0"/>
              <a:t>마다 사용하는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단어 빈도수</a:t>
            </a:r>
            <a:r>
              <a:rPr lang="ko" sz="1400" dirty="0"/>
              <a:t>에 변화를 보임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dirty="0"/>
              <a:t>2.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월별 아파트 매매 건수</a:t>
            </a:r>
            <a:r>
              <a:rPr lang="ko" sz="1400" dirty="0"/>
              <a:t>와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소비심리지수</a:t>
            </a:r>
            <a:r>
              <a:rPr lang="ko" sz="1400" dirty="0"/>
              <a:t>는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연관성이 매우 높지만</a:t>
            </a:r>
            <a:r>
              <a:rPr lang="ko" sz="1400" dirty="0"/>
              <a:t> 매매가격지수와는 연관성 낮음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dirty="0"/>
              <a:t>3.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매매가격지수</a:t>
            </a:r>
            <a:r>
              <a:rPr lang="ko" sz="1400" dirty="0"/>
              <a:t>는 조사 대상 기간 동안 거의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내내 상승</a:t>
            </a:r>
            <a:endParaRPr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dirty="0"/>
              <a:t>4. 상승, 하락 단어 빈도수와 매매가격지수, 소비심리지수 사이에 연관성 낮음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dirty="0"/>
              <a:t>5.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실거래가 평균</a:t>
            </a:r>
            <a:r>
              <a:rPr lang="ko" sz="1400" dirty="0"/>
              <a:t>은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강남구</a:t>
            </a:r>
            <a:r>
              <a:rPr lang="ko" sz="1400" dirty="0"/>
              <a:t>를 중심으로 멀어질수록 낮아짐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소감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/>
              <a:t>1. 데이터를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시각화</a:t>
            </a:r>
            <a:r>
              <a:rPr lang="ko" sz="1400" dirty="0"/>
              <a:t>하니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연관성</a:t>
            </a:r>
            <a:r>
              <a:rPr lang="ko" sz="1400" dirty="0"/>
              <a:t>을 파악하기 쉬움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dirty="0"/>
              <a:t>2.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크롤링</a:t>
            </a:r>
            <a:r>
              <a:rPr lang="ko" sz="1400" dirty="0"/>
              <a:t>이 너무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오래</a:t>
            </a:r>
            <a:r>
              <a:rPr lang="ko" sz="1400" dirty="0"/>
              <a:t> 걸림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dirty="0"/>
              <a:t>3. 예상과 달리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연관성이 없는 경우</a:t>
            </a:r>
            <a:r>
              <a:rPr lang="ko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</a:t>
            </a:r>
            <a:r>
              <a:rPr lang="ko" sz="1400" dirty="0"/>
              <a:t>존재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 dirty="0"/>
              <a:t>4. 부동산 가격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상승, 하락</a:t>
            </a:r>
            <a:r>
              <a:rPr lang="ko" sz="1400" dirty="0"/>
              <a:t>에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r>
              <a:rPr lang="ko" sz="1400" dirty="0"/>
              <a:t>을 주는 요소 찾기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 dirty="0"/>
              <a:t>5. 부동산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가격 예측</a:t>
            </a:r>
            <a:r>
              <a:rPr lang="ko" sz="1400" dirty="0"/>
              <a:t>까지 추가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참고문헌</a:t>
            </a:r>
            <a:endParaRPr/>
          </a:p>
        </p:txBody>
      </p:sp>
      <p:sp>
        <p:nvSpPr>
          <p:cNvPr id="385" name="Google Shape;385;p4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1. 경제뉴스와 부동산 시장의 관계에 관한 빅데이터 시계열 분석(김선우, 2018)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2. 2016년 국민대차대조표(잠정)(통계청, 2017)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3. 방송 경제위기 뉴스의 정치 의미화 과정에 관한 연구, 『한국언론학보』, 54(5), 301-32(김수영 · 박승관, 2010)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4. [3 부동산] 뉴스의 지나친 '부동산 사랑',『방송기자』, 24, 14-1(하현종, 2015)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질의응답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chemeClr val="dk2"/>
                </a:solidFill>
              </a:rPr>
              <a:t>감사합니다</a:t>
            </a:r>
            <a:endParaRPr sz="50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52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주제 </a:t>
            </a:r>
            <a:r>
              <a:rPr lang="ko"/>
              <a:t>선</a:t>
            </a:r>
            <a:r>
              <a:rPr lang="ko">
                <a:solidFill>
                  <a:srgbClr val="000000"/>
                </a:solidFill>
              </a:rPr>
              <a:t>정 이유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400" dirty="0"/>
              <a:t>1.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부동산</a:t>
            </a:r>
            <a:r>
              <a:rPr lang="ko" sz="1400" dirty="0"/>
              <a:t>은 통계청(2017)에 따르면 자산의 75%를 차지하는 재산 목록 1호로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많은 </a:t>
            </a:r>
            <a:r>
              <a:rPr lang="ko" sz="1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사람이</a:t>
            </a:r>
            <a:r>
              <a:rPr lang="en-US" altLang="ko" sz="1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" sz="1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" sz="1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" sz="1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관심</a:t>
            </a:r>
            <a:r>
              <a:rPr lang="ko" sz="1400" dirty="0" smtClean="0"/>
              <a:t>을 </a:t>
            </a:r>
            <a:r>
              <a:rPr lang="ko" sz="1400" dirty="0"/>
              <a:t>갖는 주제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 dirty="0"/>
              <a:t>2. 대다수 사람이 관심을 갖기 때문에 언론에서도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부동산 뉴스</a:t>
            </a:r>
            <a:r>
              <a:rPr lang="ko" sz="1400" dirty="0"/>
              <a:t>의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가치를 높게</a:t>
            </a:r>
            <a:r>
              <a:rPr lang="ko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" sz="1400" dirty="0" smtClean="0"/>
              <a:t>판단</a:t>
            </a:r>
            <a:r>
              <a:rPr lang="en-US" altLang="ko" sz="1400" dirty="0" smtClean="0"/>
              <a:t/>
            </a:r>
            <a:br>
              <a:rPr lang="en-US" altLang="ko" sz="1400" dirty="0" smtClean="0"/>
            </a:br>
            <a:r>
              <a:rPr lang="ko" sz="1400" dirty="0" smtClean="0"/>
              <a:t>  </a:t>
            </a:r>
            <a:r>
              <a:rPr lang="en-US" altLang="ko" sz="1400" dirty="0" smtClean="0"/>
              <a:t> 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김수영 </a:t>
            </a:r>
            <a:r>
              <a:rPr lang="en-US" altLang="ko-KR" sz="1400" dirty="0"/>
              <a:t>· </a:t>
            </a:r>
            <a:r>
              <a:rPr lang="ko-KR" altLang="en-US" sz="1400" dirty="0"/>
              <a:t>박승관</a:t>
            </a:r>
            <a:r>
              <a:rPr lang="en-US" altLang="ko-KR" sz="1400" dirty="0"/>
              <a:t>; 2010, </a:t>
            </a:r>
            <a:r>
              <a:rPr lang="ko-KR" altLang="en-US" sz="1400" dirty="0" err="1"/>
              <a:t>하현종</a:t>
            </a:r>
            <a:r>
              <a:rPr lang="en-US" altLang="ko-KR" sz="1400" dirty="0"/>
              <a:t>, 2015)</a:t>
            </a:r>
            <a:endParaRPr lang="ko-KR" altLang="en-US" sz="14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 dirty="0"/>
              <a:t>        부동산을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미시적인 측면</a:t>
            </a:r>
            <a:r>
              <a:rPr lang="ko" sz="1400" dirty="0"/>
              <a:t>에서 살펴 보기 위해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부동산 매매 실거래가, 매매가격지수,</a:t>
            </a:r>
            <a:endParaRPr sz="1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" sz="14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" sz="1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매매 건수, 소비심리지수, 언론 기사</a:t>
            </a:r>
            <a:r>
              <a:rPr lang="ko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" sz="1400" dirty="0"/>
              <a:t>등을 비교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400" dirty="0"/>
          </a:p>
        </p:txBody>
      </p:sp>
      <p:sp>
        <p:nvSpPr>
          <p:cNvPr id="143" name="Google Shape;143;p15"/>
          <p:cNvSpPr/>
          <p:nvPr/>
        </p:nvSpPr>
        <p:spPr>
          <a:xfrm>
            <a:off x="708800" y="3765925"/>
            <a:ext cx="3669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479100" y="1419200"/>
            <a:ext cx="82320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 dirty="0"/>
              <a:t>1. 데이터 수집</a:t>
            </a:r>
            <a:endParaRPr sz="141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(1) </a:t>
            </a:r>
            <a:r>
              <a:rPr lang="ko" sz="141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네이버 부동산 뉴스</a:t>
            </a:r>
            <a:r>
              <a:rPr lang="ko" sz="141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" sz="1410" dirty="0"/>
              <a:t>크롤링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  1) 선정 이유: 한국언론진흥재단(2017년) 조사에 따르면 인터넷을 통한 뉴스 이용률은 75.6%이며            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     뉴스 수용자가 일주일 간 가장 많이 접속한 포털은 네이버가 68.4%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  2) 검색어: 서울 아파트 매매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  3) 선정 대상: 2018년 ~ 2022년 총 26,536건의 부동산 뉴스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(2) </a:t>
            </a:r>
            <a:r>
              <a:rPr lang="ko" sz="141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한국부동산원</a:t>
            </a:r>
            <a:r>
              <a:rPr lang="ko" sz="1410" dirty="0"/>
              <a:t>: 부동산시장 소비심리지수(2018년 ~ 2022년), 월별 아파트 거래(2018년 ~ 2022년)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(3) </a:t>
            </a:r>
            <a:r>
              <a:rPr lang="ko" sz="141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국민은행</a:t>
            </a:r>
            <a:r>
              <a:rPr lang="ko" sz="1410" dirty="0"/>
              <a:t>: 월간 아파트 매매가격지수(2018년 ~ 2022년)</a:t>
            </a:r>
            <a:endParaRPr sz="141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dirty="0"/>
              <a:t> (4) </a:t>
            </a:r>
            <a:r>
              <a:rPr lang="ko" sz="141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국토교통부</a:t>
            </a:r>
            <a:r>
              <a:rPr lang="ko" sz="1410" dirty="0"/>
              <a:t>: 아파트 매매 실거래가(2018년 ~ 2022년)</a:t>
            </a:r>
            <a:endParaRPr sz="14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body" idx="1"/>
          </p:nvPr>
        </p:nvSpPr>
        <p:spPr>
          <a:xfrm>
            <a:off x="479100" y="1114400"/>
            <a:ext cx="82320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1. 데이터 수집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(1) 네이버 부동산 뉴스 크롤링</a:t>
            </a:r>
            <a:endParaRPr sz="1410"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" y="1828325"/>
            <a:ext cx="8184477" cy="262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625" y="1250900"/>
            <a:ext cx="3356940" cy="9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1"/>
          </p:nvPr>
        </p:nvSpPr>
        <p:spPr>
          <a:xfrm>
            <a:off x="479100" y="1114400"/>
            <a:ext cx="82320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1. 데이터 수집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(1) 네이버 부동산 뉴스 크롤링</a:t>
            </a:r>
            <a:endParaRPr sz="141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50" y="1847500"/>
            <a:ext cx="4632701" cy="20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125" y="2785600"/>
            <a:ext cx="4571976" cy="18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819225" y="2264875"/>
            <a:ext cx="570300" cy="19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아래로 구부러진 화살표 1"/>
          <p:cNvSpPr/>
          <p:nvPr/>
        </p:nvSpPr>
        <p:spPr>
          <a:xfrm rot="2038601">
            <a:off x="3392738" y="1906912"/>
            <a:ext cx="1311692" cy="62846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479100" y="1114400"/>
            <a:ext cx="82320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1. 데이터 수집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(1) 네이버 부동산 뉴스 크롤링</a:t>
            </a:r>
            <a:endParaRPr sz="1410"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400" y="1252900"/>
            <a:ext cx="4561449" cy="35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8" y="2486154"/>
            <a:ext cx="3221383" cy="11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479100" y="1114400"/>
            <a:ext cx="82320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1. 데이터 수집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(1) 네이버 부동산 뉴스 크롤링</a:t>
            </a:r>
            <a:endParaRPr sz="141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25" y="1917087"/>
            <a:ext cx="7317299" cy="280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및 전처리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479100" y="1114400"/>
            <a:ext cx="82320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 b="1"/>
              <a:t>1. 데이터 수집</a:t>
            </a:r>
            <a:endParaRPr sz="141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410"/>
              <a:t> (1) 네이버 부동산 뉴스 크롤링</a:t>
            </a:r>
            <a:endParaRPr sz="141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75" y="1941850"/>
            <a:ext cx="81384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639</Words>
  <Application>Microsoft Office PowerPoint</Application>
  <PresentationFormat>화면 슬라이드 쇼(16:9)</PresentationFormat>
  <Paragraphs>141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굴림</vt:lpstr>
      <vt:lpstr>Arial</vt:lpstr>
      <vt:lpstr>Calibri</vt:lpstr>
      <vt:lpstr>Nunito</vt:lpstr>
      <vt:lpstr>HY견고딕</vt:lpstr>
      <vt:lpstr>맑은 고딕</vt:lpstr>
      <vt:lpstr>Shift</vt:lpstr>
      <vt:lpstr>부동산과 뉴스의 관계 비교 및 시각화  The Relationship between Real Estate and News: A Comparative Analysis and Visualization </vt:lpstr>
      <vt:lpstr>목차</vt:lpstr>
      <vt:lpstr>주제 선정 이유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수집 및 전처리</vt:lpstr>
      <vt:lpstr>데이터 시각화</vt:lpstr>
      <vt:lpstr>데이터 시각화</vt:lpstr>
      <vt:lpstr>데이터 시각화</vt:lpstr>
      <vt:lpstr>데이터 시각화</vt:lpstr>
      <vt:lpstr>데이터 시각화</vt:lpstr>
      <vt:lpstr>데이터 시각화</vt:lpstr>
      <vt:lpstr>결론</vt:lpstr>
      <vt:lpstr>소감</vt:lpstr>
      <vt:lpstr>참고문헌</vt:lpstr>
      <vt:lpstr>질의응답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부동산과 뉴스의 관계 비교 및 시각화  The Relationship between Real Estate and News: A Comparative Analysis and Visualization </dc:title>
  <cp:lastModifiedBy>user</cp:lastModifiedBy>
  <cp:revision>6</cp:revision>
  <dcterms:modified xsi:type="dcterms:W3CDTF">2023-05-01T06:29:13Z</dcterms:modified>
</cp:coreProperties>
</file>